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428" r:id="rId3"/>
    <p:sldId id="473" r:id="rId4"/>
    <p:sldId id="429" r:id="rId5"/>
    <p:sldId id="385" r:id="rId6"/>
    <p:sldId id="430" r:id="rId7"/>
    <p:sldId id="431" r:id="rId8"/>
    <p:sldId id="432" r:id="rId9"/>
    <p:sldId id="474" r:id="rId10"/>
    <p:sldId id="465" r:id="rId11"/>
    <p:sldId id="433" r:id="rId12"/>
    <p:sldId id="445" r:id="rId13"/>
    <p:sldId id="475" r:id="rId14"/>
    <p:sldId id="472" r:id="rId15"/>
    <p:sldId id="434" r:id="rId16"/>
    <p:sldId id="442" r:id="rId17"/>
    <p:sldId id="337" r:id="rId18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0F03574-6DC4-4BD9-AA8A-35699954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C44F9-DC74-4C30-9083-D4CED4413843}" type="slidenum">
              <a:rPr lang="en-US" altLang="pt-BR" smtClean="0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489BE5-9DD8-4411-B71B-3CD80FFA8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22B5C6-12CF-4AFE-BD66-CDD9E57CB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D4C8725-4256-44F7-B4D7-D0652587E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1C895-439E-4097-BAE8-89450FA15D0C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0041309-4F34-49F5-BE52-F69C189BD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428E44E-A7DD-429D-AAE4-729A62BDE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AAF4CB3-2BF0-4048-BF8D-67B332158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B3069-75E8-4F11-81FF-C7C2AB230B22}" type="slidenum">
              <a:rPr lang="en-US" altLang="pt-BR" smtClean="0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4C27717-F659-4A76-A03E-9A495B300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CDE28B9-BD7A-4D47-B164-034ECB6A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A5A5010-F59B-4661-B36E-D56603546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FC79C-A6FF-402E-9EA1-8CA020B719E5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1992A63-55DF-4BA6-A6CB-65822A550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104645F-72A8-4954-8DA2-EB381AB5A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487A754-6F9F-43BB-9367-1074082CE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CE4E6-3D47-457F-B457-3D28F99E34AF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C1C7687-9B92-48B8-8242-9DCFC79D1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2CD8FB-4542-4F00-87C2-DE725404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487A754-6F9F-43BB-9367-1074082CE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CE4E6-3D47-457F-B457-3D28F99E34AF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C1C7687-9B92-48B8-8242-9DCFC79D1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2CD8FB-4542-4F00-87C2-DE725404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7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FBAC657-9AAF-4D0B-A46A-B943329E5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02411-1369-4E7A-A0E0-B74F3E77C2E8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FCBF5D3-84FB-4FF1-8FF8-6BD7C7EE2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0825D5A-1BBA-41F6-BD99-753DBB0A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603781D-EE92-41BF-BE1C-B3160BA5C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03D654-6140-4CE4-8CD4-3E8E51B77DF9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46E3740-4B4B-497F-9834-A616DBF34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9FB6830-89C7-4364-B63C-368737AB1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youtube.com/watch?v=-Qn-KCU4cWU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6WAnzmSa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-Qn-KCU4cWU" TargetMode="External"/><Relationship Id="rId5" Type="http://schemas.openxmlformats.org/officeDocument/2006/relationships/hyperlink" Target="https://www.youtube.com/watch?v=Ha6WAnzmSas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orno_(ferramenta)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hyperlink" Target="https://pt.wikipedia.org/wiki/Fresado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C6B3786-5F57-4556-95A1-32E725AC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2" y="1959902"/>
            <a:ext cx="9310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</a:t>
            </a:r>
            <a:r>
              <a:rPr lang="pt-BR" altLang="pt-BR" sz="2400" dirty="0"/>
              <a:t>Máquinas de Comando Numérico Computadorizado - CNC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A5F8142D-478E-4CD8-B43C-31C7AA9E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88309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Conceitos Básicos de CNC</a:t>
            </a:r>
          </a:p>
        </p:txBody>
      </p:sp>
      <p:pic>
        <p:nvPicPr>
          <p:cNvPr id="23555" name="Imagem 4" descr="Uma imagem contendo no interior, cozinha, pequeno, fogão&#10;&#10;Descrição gerada automaticamente">
            <a:extLst>
              <a:ext uri="{FF2B5EF4-FFF2-40B4-BE49-F238E27FC236}">
                <a16:creationId xmlns:a16="http://schemas.microsoft.com/office/drawing/2014/main" id="{9E64F4C6-A3EB-439A-A8F9-D5709966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89" y="1083101"/>
            <a:ext cx="7127722" cy="5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ixaDeTexto 1">
            <a:extLst>
              <a:ext uri="{FF2B5EF4-FFF2-40B4-BE49-F238E27FC236}">
                <a16:creationId xmlns:a16="http://schemas.microsoft.com/office/drawing/2014/main" id="{FC48FE65-5227-4F63-9C39-40972D3E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92" y="6757054"/>
            <a:ext cx="86376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/>
              <a:t>https://www.youtube.com/watch?v=JnS77Bt2JVY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271E362B-2669-4618-AA50-63E64013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Máquinas CNC </a:t>
            </a:r>
            <a:endParaRPr lang="pt-BR" altLang="pt-BR" sz="2999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D106CD-5264-4458-9041-E72F0A0AC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1744524"/>
            <a:ext cx="802208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/>
              <a:t>Aplicações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7BABC6-A942-489C-BBDC-4FC9169D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900" y="715833"/>
            <a:ext cx="5348901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Apesar de os comandos numéricos serem tradicionalmente usados em máquinas-ferramenta, essa não é sua única aplicação.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Em princípio, qualquer máquina que deva ter seu posicionamento, velocidade e aceleração controlados, pode ser automatizada por meio deste tipo de controle.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Portanto, máquinas controladas numericamente também podem ser encontradas nas indústrias têxteis, alimentícias, de embalagens, calçados, plásticos, etc.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F17339-C52A-4774-9AAC-AE21A83CE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5" y="2457466"/>
            <a:ext cx="4104000" cy="331022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9BAF920-DFBE-4060-B1A4-DB1665F621FF}"/>
              </a:ext>
            </a:extLst>
          </p:cNvPr>
          <p:cNvSpPr/>
          <p:nvPr/>
        </p:nvSpPr>
        <p:spPr>
          <a:xfrm>
            <a:off x="-9832" y="-1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7D018060-EED9-4D94-93C3-F8C0AC6E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916" y="332671"/>
            <a:ext cx="4920411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 b="1" dirty="0"/>
              <a:t>Como funciona o controle numérico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77F4DB-9171-45D3-93A6-71B91D1A270E}"/>
              </a:ext>
            </a:extLst>
          </p:cNvPr>
          <p:cNvSpPr txBox="1"/>
          <p:nvPr/>
        </p:nvSpPr>
        <p:spPr>
          <a:xfrm>
            <a:off x="5431737" y="2132714"/>
            <a:ext cx="4631590" cy="371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De maneira simplificada, pode-se dizer que uma máquina CNC trabalha seguindo três passos básicos, bem diferenciados. </a:t>
            </a:r>
          </a:p>
          <a:p>
            <a:pPr algn="just"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Primeiro o computador da máquina lê um programa e transfere para a linguagem de máquina, ou seja, o código binário entendido pela mesma. </a:t>
            </a:r>
          </a:p>
          <a:p>
            <a:pPr algn="just"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DB04D85-2609-4B86-8355-CEFD267FC8AC}"/>
              </a:ext>
            </a:extLst>
          </p:cNvPr>
          <p:cNvSpPr/>
          <p:nvPr/>
        </p:nvSpPr>
        <p:spPr>
          <a:xfrm>
            <a:off x="-9832" y="-1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6D8C63-BE54-4408-A073-846A6AD4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6" y="1995359"/>
            <a:ext cx="4464000" cy="2914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7D018060-EED9-4D94-93C3-F8C0AC6E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673" y="139613"/>
            <a:ext cx="5734650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 b="1" dirty="0"/>
              <a:t>Como funciona o controle numérico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77F4DB-9171-45D3-93A6-71B91D1A270E}"/>
              </a:ext>
            </a:extLst>
          </p:cNvPr>
          <p:cNvSpPr txBox="1"/>
          <p:nvPr/>
        </p:nvSpPr>
        <p:spPr>
          <a:xfrm>
            <a:off x="5215450" y="1110159"/>
            <a:ext cx="4631590" cy="60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Em seguida, quando o operador inicia o ciclo automático, o computador transforma o código binário em pulsos elétricos que são enviados à unidade alimentadora da máquina. A unidade de controle compara o número de pulsos enviados e recebidos. </a:t>
            </a:r>
          </a:p>
          <a:p>
            <a:pPr algn="just">
              <a:defRPr/>
            </a:pPr>
            <a:endParaRPr lang="pt-BR" sz="2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panose="020B0604020202020204" pitchFamily="34" charset="0"/>
                <a:cs typeface="Arial" panose="020B0604020202020204" pitchFamily="34" charset="0"/>
              </a:rPr>
              <a:t>Por último, quando os dispositivos de acionamento recebem cada pulso, estes automaticamente transformam-no em movimento possibilitando o deslocamento relativo peça-ferramenta.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A836B1-4188-4125-BAEE-2DE21036DF73}"/>
              </a:ext>
            </a:extLst>
          </p:cNvPr>
          <p:cNvSpPr/>
          <p:nvPr/>
        </p:nvSpPr>
        <p:spPr>
          <a:xfrm>
            <a:off x="-9832" y="-1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1E2456-FFE5-4A03-824F-DD0EBB4E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0" y="1719521"/>
            <a:ext cx="4320000" cy="296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148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2">
            <a:extLst>
              <a:ext uri="{FF2B5EF4-FFF2-40B4-BE49-F238E27FC236}">
                <a16:creationId xmlns:a16="http://schemas.microsoft.com/office/drawing/2014/main" id="{BB30F574-5F16-4ECE-B259-4B8C5C18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2592982"/>
            <a:ext cx="7671823" cy="4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ixaDeTexto 2">
            <a:extLst>
              <a:ext uri="{FF2B5EF4-FFF2-40B4-BE49-F238E27FC236}">
                <a16:creationId xmlns:a16="http://schemas.microsoft.com/office/drawing/2014/main" id="{993F46BC-6BCC-4B6C-9C8A-52EA59E1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56" y="972581"/>
            <a:ext cx="8377454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Hardware para um sistema de servo acionamento para cada eixo da Máquina CNC.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31C5F97-0E55-4FE4-9272-BC22C76E2004}"/>
              </a:ext>
            </a:extLst>
          </p:cNvPr>
          <p:cNvSpPr/>
          <p:nvPr/>
        </p:nvSpPr>
        <p:spPr>
          <a:xfrm>
            <a:off x="1921435" y="2824224"/>
            <a:ext cx="2776615" cy="2468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AB85C6B-A707-4264-A79C-F5D65F8BA2C5}"/>
              </a:ext>
            </a:extLst>
          </p:cNvPr>
          <p:cNvCxnSpPr/>
          <p:nvPr/>
        </p:nvCxnSpPr>
        <p:spPr>
          <a:xfrm flipH="1">
            <a:off x="3465321" y="2130495"/>
            <a:ext cx="693729" cy="924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596747-9FDF-4C3B-B8AD-0DFDD20D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050" y="1975767"/>
            <a:ext cx="1773428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CPU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2E4443-2453-4F59-BA1A-2423E75C88BF}"/>
              </a:ext>
            </a:extLst>
          </p:cNvPr>
          <p:cNvSpPr/>
          <p:nvPr/>
        </p:nvSpPr>
        <p:spPr>
          <a:xfrm>
            <a:off x="5315265" y="2747709"/>
            <a:ext cx="1157914" cy="20811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1B0CB6B-00EA-4211-BDC4-6D6A1801FC0E}"/>
              </a:ext>
            </a:extLst>
          </p:cNvPr>
          <p:cNvCxnSpPr/>
          <p:nvPr/>
        </p:nvCxnSpPr>
        <p:spPr>
          <a:xfrm flipH="1">
            <a:off x="6241936" y="2130495"/>
            <a:ext cx="539001" cy="617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B69BA6-4823-4D5F-A582-FA2587C2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937" y="1821039"/>
            <a:ext cx="255047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Servo Drive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70CC596-C657-4029-82EB-F5B404C3CD86}"/>
              </a:ext>
            </a:extLst>
          </p:cNvPr>
          <p:cNvSpPr/>
          <p:nvPr/>
        </p:nvSpPr>
        <p:spPr>
          <a:xfrm>
            <a:off x="6704422" y="2747710"/>
            <a:ext cx="1387457" cy="2235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FB91238-C823-405B-A5E0-2AD5449CA0B3}"/>
              </a:ext>
            </a:extLst>
          </p:cNvPr>
          <p:cNvCxnSpPr/>
          <p:nvPr/>
        </p:nvCxnSpPr>
        <p:spPr>
          <a:xfrm flipH="1">
            <a:off x="7938851" y="2371941"/>
            <a:ext cx="462486" cy="8382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FD81800-7A7F-45AF-8A29-953CEE8B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123" y="2130496"/>
            <a:ext cx="1664609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Potência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14E4715-2CFC-49BD-8F9A-60C5E14F73E6}"/>
              </a:ext>
            </a:extLst>
          </p:cNvPr>
          <p:cNvSpPr/>
          <p:nvPr/>
        </p:nvSpPr>
        <p:spPr>
          <a:xfrm>
            <a:off x="5895072" y="5138354"/>
            <a:ext cx="2275022" cy="17734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4CA55B4-57AC-44EA-B24A-A478C8655C92}"/>
              </a:ext>
            </a:extLst>
          </p:cNvPr>
          <p:cNvCxnSpPr/>
          <p:nvPr/>
        </p:nvCxnSpPr>
        <p:spPr>
          <a:xfrm flipH="1">
            <a:off x="7938851" y="5369596"/>
            <a:ext cx="1232729" cy="61721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59C7549-2ADB-477E-8B0D-AAC17ADE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065" y="5138354"/>
            <a:ext cx="1040593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Servo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Motor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599F509-7411-4419-B9D1-0194AA43970C}"/>
              </a:ext>
            </a:extLst>
          </p:cNvPr>
          <p:cNvSpPr/>
          <p:nvPr/>
        </p:nvSpPr>
        <p:spPr>
          <a:xfrm>
            <a:off x="1921436" y="5369596"/>
            <a:ext cx="3778101" cy="14656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550F6F4-C156-41A7-BA89-B9A04897D564}"/>
              </a:ext>
            </a:extLst>
          </p:cNvPr>
          <p:cNvCxnSpPr/>
          <p:nvPr/>
        </p:nvCxnSpPr>
        <p:spPr>
          <a:xfrm>
            <a:off x="1151192" y="5293082"/>
            <a:ext cx="1465672" cy="537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F22A7B8-0544-44FF-A720-0B2585E9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49" y="4896909"/>
            <a:ext cx="964079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Eixo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3" grpId="0"/>
      <p:bldP spid="14" grpId="0" animBg="1"/>
      <p:bldP spid="17" grpId="0"/>
      <p:bldP spid="19" grpId="0" animBg="1"/>
      <p:bldP spid="22" grpId="0"/>
      <p:bldP spid="2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4D325621-B721-47D4-8633-9AF5B862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Máquinas CNC </a:t>
            </a:r>
            <a:endParaRPr lang="pt-BR" altLang="pt-BR" sz="2999" b="1"/>
          </a:p>
        </p:txBody>
      </p:sp>
      <p:sp>
        <p:nvSpPr>
          <p:cNvPr id="28675" name="CaixaDeTexto 2">
            <a:extLst>
              <a:ext uri="{FF2B5EF4-FFF2-40B4-BE49-F238E27FC236}">
                <a16:creationId xmlns:a16="http://schemas.microsoft.com/office/drawing/2014/main" id="{9AC35874-7509-40DB-B14E-566894FF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1293940"/>
            <a:ext cx="802208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/>
              <a:t>Aplicações</a:t>
            </a:r>
          </a:p>
        </p:txBody>
      </p:sp>
      <p:pic>
        <p:nvPicPr>
          <p:cNvPr id="28676" name="Imagem 5">
            <a:extLst>
              <a:ext uri="{FF2B5EF4-FFF2-40B4-BE49-F238E27FC236}">
                <a16:creationId xmlns:a16="http://schemas.microsoft.com/office/drawing/2014/main" id="{B2801D0B-965E-4087-9674-A1AB736B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35" y="1887350"/>
            <a:ext cx="6345577" cy="416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aixaDeTexto 1">
            <a:extLst>
              <a:ext uri="{FF2B5EF4-FFF2-40B4-BE49-F238E27FC236}">
                <a16:creationId xmlns:a16="http://schemas.microsoft.com/office/drawing/2014/main" id="{A9F30299-C9F6-43BF-8C8E-C4659224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525811"/>
            <a:ext cx="8484574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https://www.youtube.com/watch?v=-Qn-KCU4cWU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B45486E8-0B60-49B9-A563-2B0D40AF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88309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Máquina de Eletro erosão CNC</a:t>
            </a:r>
          </a:p>
        </p:txBody>
      </p:sp>
      <p:pic>
        <p:nvPicPr>
          <p:cNvPr id="32771" name="Imagem 2">
            <a:extLst>
              <a:ext uri="{FF2B5EF4-FFF2-40B4-BE49-F238E27FC236}">
                <a16:creationId xmlns:a16="http://schemas.microsoft.com/office/drawing/2014/main" id="{AF224839-7388-4A66-BE8D-AD44A75B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50" y="1416364"/>
            <a:ext cx="4512637" cy="45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aixaDeTexto 1">
            <a:extLst>
              <a:ext uri="{FF2B5EF4-FFF2-40B4-BE49-F238E27FC236}">
                <a16:creationId xmlns:a16="http://schemas.microsoft.com/office/drawing/2014/main" id="{B31B131B-9DA5-4A94-938D-1A60F48A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6525811"/>
            <a:ext cx="9023573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https://www.youtube.com/watch?v=Ha6WAnzmSas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368535" y="4458733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742162" y="5354719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53EFB08D-37CD-45E2-89F5-1934F1248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260" y="3074192"/>
            <a:ext cx="5614219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https://www.youtube.com/watch?v=Ha6WAnzmSas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82448FAD-A349-4673-9E1A-57CB8FF3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06" y="1479366"/>
            <a:ext cx="5317973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https://www.youtube.com/watch?v=-Qn-KCU4cWU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BA8835B0-49D6-43D6-BB20-EA8AB594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87" y="0"/>
            <a:ext cx="3302526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Máquinas CNC </a:t>
            </a:r>
            <a:endParaRPr lang="pt-BR" altLang="pt-BR" sz="2999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0EB225-FC51-400D-BD23-79632F51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898" y="989382"/>
            <a:ext cx="5398210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As máquinas-ferramentas eram totalmente manuais até 1950. Nelas o homem controlava os movimentos, e a sua habilidade individual determinava a qualidade do produto obtido.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Um trabalhador ficava por muito tempo realizando o mesmo tipo de peça. Os computadores introduziram uma alteração radical a este procedimento, pois eles passam a realizar o trabalho de tornos que, embora repitam inúmeras vezes o mesmo movimento, não revelam sinais de cansaço ou estresse.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3ABE7-8102-41C8-ADD9-E346B3EF416E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" descr="Diagrama&#10;&#10;Descrição gerada automaticamente com confiança baixa">
            <a:extLst>
              <a:ext uri="{FF2B5EF4-FFF2-40B4-BE49-F238E27FC236}">
                <a16:creationId xmlns:a16="http://schemas.microsoft.com/office/drawing/2014/main" id="{024E8F91-D9D8-4723-8363-3B3078C7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7" y="2000275"/>
            <a:ext cx="417042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id="{8C705CCD-5670-4839-BFE5-8DBFE4A0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35" y="4772275"/>
            <a:ext cx="3658926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                                            Torno Convencional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853C541C-BF9A-4772-876C-D5C5C472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50" y="477709"/>
            <a:ext cx="37897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 b="1" dirty="0"/>
              <a:t>Máquinas Ferramentas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9B8505-6DC8-438B-8818-92171D3485CA}"/>
              </a:ext>
            </a:extLst>
          </p:cNvPr>
          <p:cNvSpPr txBox="1"/>
          <p:nvPr/>
        </p:nvSpPr>
        <p:spPr>
          <a:xfrm>
            <a:off x="6184490" y="1685530"/>
            <a:ext cx="3855284" cy="493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 tipo de máquina Ferramenta segundo o seu processo de trabalho. </a:t>
            </a:r>
          </a:p>
          <a:p>
            <a:pPr>
              <a:defRPr/>
            </a:pPr>
            <a:endParaRPr lang="pt-BR" sz="1928" dirty="0"/>
          </a:p>
          <a:p>
            <a:pPr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v"/>
              <a:defRPr/>
            </a:pPr>
            <a:r>
              <a:rPr lang="pt-BR" sz="1928" b="1" dirty="0">
                <a:hlinkClick r:id="rId3" tooltip="Torno (ferramenta)"/>
              </a:rPr>
              <a:t>Torno</a:t>
            </a:r>
            <a:r>
              <a:rPr lang="pt-BR" sz="1928" b="1" dirty="0"/>
              <a:t> </a:t>
            </a:r>
          </a:p>
          <a:p>
            <a:pPr lvl="1">
              <a:defRPr/>
            </a:pPr>
            <a:r>
              <a:rPr lang="pt-BR" sz="1928" dirty="0"/>
              <a:t>Universal</a:t>
            </a:r>
          </a:p>
          <a:p>
            <a:pPr lvl="1">
              <a:defRPr/>
            </a:pPr>
            <a:r>
              <a:rPr lang="pt-BR" sz="1928" dirty="0"/>
              <a:t>Vertical</a:t>
            </a:r>
          </a:p>
          <a:p>
            <a:pPr lvl="1">
              <a:defRPr/>
            </a:pPr>
            <a:r>
              <a:rPr lang="pt-BR" sz="1928" dirty="0"/>
              <a:t>Horizontal</a:t>
            </a:r>
          </a:p>
          <a:p>
            <a:pPr lvl="1"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v"/>
              <a:defRPr/>
            </a:pPr>
            <a:r>
              <a:rPr lang="pt-BR" sz="1928" b="1" dirty="0">
                <a:hlinkClick r:id="rId4" tooltip="Fresadora"/>
              </a:rPr>
              <a:t>Fresadora</a:t>
            </a:r>
            <a:r>
              <a:rPr lang="pt-BR" sz="1928" b="1" dirty="0"/>
              <a:t> </a:t>
            </a:r>
          </a:p>
          <a:p>
            <a:pPr lvl="1">
              <a:defRPr/>
            </a:pPr>
            <a:r>
              <a:rPr lang="pt-BR" sz="1928" dirty="0"/>
              <a:t>Universal</a:t>
            </a:r>
          </a:p>
          <a:p>
            <a:pPr lvl="1">
              <a:defRPr/>
            </a:pPr>
            <a:r>
              <a:rPr lang="pt-BR" sz="1928" dirty="0"/>
              <a:t>Vertical</a:t>
            </a:r>
          </a:p>
          <a:p>
            <a:pPr lvl="1">
              <a:defRPr/>
            </a:pPr>
            <a:r>
              <a:rPr lang="pt-BR" sz="1928" dirty="0"/>
              <a:t>Horizontal</a:t>
            </a:r>
          </a:p>
          <a:p>
            <a:pPr lvl="1">
              <a:defRPr/>
            </a:pPr>
            <a:r>
              <a:rPr lang="pt-BR" sz="1928" dirty="0"/>
              <a:t>Caracol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C4F422-B7FE-454E-A66E-9610FE162B0F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2" descr="Uma imagem contendo torno&#10;&#10;Descrição gerada automaticamente">
            <a:extLst>
              <a:ext uri="{FF2B5EF4-FFF2-40B4-BE49-F238E27FC236}">
                <a16:creationId xmlns:a16="http://schemas.microsoft.com/office/drawing/2014/main" id="{3A61AD22-AE74-4D6C-BD7B-8047DB847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8" y="1810774"/>
            <a:ext cx="4140000" cy="30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id="{D499D6CF-9E3B-479C-AC6A-3ADE2C0B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35" y="4772275"/>
            <a:ext cx="3658926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                                            Torno Convencional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C195E409-F4B9-4E4F-85D4-D3ACEB96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43" y="770898"/>
            <a:ext cx="3115712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Máquinas CNC </a:t>
            </a:r>
            <a:endParaRPr lang="pt-BR" altLang="pt-BR" sz="2999" b="1" dirty="0"/>
          </a:p>
        </p:txBody>
      </p:sp>
      <p:sp>
        <p:nvSpPr>
          <p:cNvPr id="14339" name="CaixaDeTexto 3">
            <a:extLst>
              <a:ext uri="{FF2B5EF4-FFF2-40B4-BE49-F238E27FC236}">
                <a16:creationId xmlns:a16="http://schemas.microsoft.com/office/drawing/2014/main" id="{49D5A312-82B1-4A7B-821C-3F7327D9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816" y="1324768"/>
            <a:ext cx="393283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dirty="0"/>
              <a:t>Conceito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2E40BB-B37B-459F-B717-F3262F603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639" y="2489262"/>
            <a:ext cx="4575185" cy="239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Os computadores utilizados para controlar movimentos de máquinas receberam o nome de comandos numéricos computadorizados ou controles numéricos computadorizados (CNC).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2046C27E-2C49-4280-99FF-C1B098AE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7" y="2262307"/>
            <a:ext cx="3278208" cy="32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D18F350-7B1B-40EA-92EE-0184F809C866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34E3182A-2DD2-4684-95B7-745C98D85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09" y="725961"/>
            <a:ext cx="902357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 dirty="0"/>
              <a:t>Conceitos Básicos de CNC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B21BD2-86A2-4893-833E-0253DAFB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916" y="1436767"/>
            <a:ext cx="4142121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b="1" dirty="0"/>
              <a:t>Comando Numérico Computadorizado </a:t>
            </a:r>
            <a:r>
              <a:rPr lang="pt-BR" altLang="pt-BR" sz="2142" dirty="0"/>
              <a:t>(sigla CNC, do inglês </a:t>
            </a:r>
            <a:r>
              <a:rPr lang="pt-BR" altLang="pt-BR" sz="2142" i="1" dirty="0"/>
              <a:t>Computer </a:t>
            </a:r>
            <a:r>
              <a:rPr lang="pt-BR" altLang="pt-BR" sz="2142" i="1" dirty="0" err="1"/>
              <a:t>Numeric</a:t>
            </a:r>
            <a:r>
              <a:rPr lang="pt-BR" altLang="pt-BR" sz="2142" i="1" dirty="0"/>
              <a:t> </a:t>
            </a:r>
            <a:r>
              <a:rPr lang="pt-BR" altLang="pt-BR" sz="2142" i="1" dirty="0" err="1"/>
              <a:t>Control</a:t>
            </a:r>
            <a:r>
              <a:rPr lang="pt-BR" altLang="pt-BR" sz="2142" dirty="0"/>
              <a:t>) é um sistema que permite o controle de máquinas, sendo utilizado principalmente em tornos e centros de Usinagem.</a:t>
            </a:r>
            <a:endParaRPr lang="pt-BR" altLang="pt-BR" sz="1928" dirty="0"/>
          </a:p>
        </p:txBody>
      </p:sp>
      <p:pic>
        <p:nvPicPr>
          <p:cNvPr id="16388" name="Imagem 3" descr="Diagrama&#10;&#10;Descrição gerada automaticamente">
            <a:extLst>
              <a:ext uri="{FF2B5EF4-FFF2-40B4-BE49-F238E27FC236}">
                <a16:creationId xmlns:a16="http://schemas.microsoft.com/office/drawing/2014/main" id="{38A1F4DC-A04E-4288-AFF7-BA9D844B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" y="2966320"/>
            <a:ext cx="4508981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C42D5F2-458A-4B61-91A9-089FD335312D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DEACECE5-7B0A-4482-8255-395CCA56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56" y="713911"/>
            <a:ext cx="3322189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Máquinas CNC </a:t>
            </a:r>
            <a:endParaRPr lang="pt-BR" altLang="pt-BR" sz="2999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624464-1215-40E1-9CCC-F48338601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715833"/>
            <a:ext cx="4847604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Antes dos comandos numéricos, o controle era feito de forma mecânica, constituída principalmente de </a:t>
            </a:r>
            <a:r>
              <a:rPr lang="pt-BR" altLang="pt-BR" sz="2142" dirty="0">
                <a:solidFill>
                  <a:srgbClr val="FF0000"/>
                </a:solidFill>
              </a:rPr>
              <a:t>cames</a:t>
            </a:r>
            <a:r>
              <a:rPr lang="pt-BR" altLang="pt-BR" sz="2142" dirty="0"/>
              <a:t>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 comando numérico computadorizado indica que as máquinas CNC são controladas por números.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Os computadores funcionam com tensão elétrica, e a existência ou não da mesma indica o número um ou zero, respectivamente, sendo que várias combinações de um e zero podem ser obtidas.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3E70EF-6E61-4945-8043-39F8084D1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8" y="1808252"/>
            <a:ext cx="4464000" cy="30001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A5FF620-B1AD-497E-AC98-CDF75D53D2D5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E186122-3E19-420E-8E6B-39C858C3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43" y="438898"/>
            <a:ext cx="3626989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Programação  CNC </a:t>
            </a:r>
            <a:endParaRPr lang="pt-BR" altLang="pt-BR" sz="2999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0136FB-3E76-4FA6-A8D8-9FAC4E95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283" y="715833"/>
            <a:ext cx="5079143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Assim, é necessário um programa de computador que indique quando deve haver tensão elétrica e quando não deve haver tensão elétrica, ou seja, o programa escrito numa linguagem de programação.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Realizado por um programador, codifica todas as ações que a máquina deve executar, para um código de letras e números (linguagem de programação).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Posteriormente este programa é interpretado pela máquina para saber onde e quando deve existir tensão elétrica.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F1BFBB-4437-4BF4-8F75-316C8E45D3F7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7055E2-A28E-4879-ABD3-0955EB8E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4" y="1523735"/>
            <a:ext cx="4248000" cy="3438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687EBA68-EBD5-42D1-8BBD-80E670E8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37" y="436834"/>
            <a:ext cx="3371350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Programa CNC </a:t>
            </a:r>
            <a:endParaRPr lang="pt-BR" altLang="pt-BR" sz="2999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28ED02-6B6A-4BBC-A4A8-0C751CC4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1380731"/>
            <a:ext cx="4879985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Na verdade, o comando numérico tem a função de controlar movimentos de translação e rotação. Cada movimento da máquina está associado a um eixo.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Conforme o número de movimentos que a máquina pode ter, é o seu número de eixos. A cada um dos eixos da máquina está associado um servomotor, com velocidade e aceleração que podem ser controladas pelo comando numérico e por drivers.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BR" altLang="pt-BR" sz="2142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F739C9-14BF-4FC8-93C1-CFBBB60F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38" y="1985536"/>
            <a:ext cx="4356000" cy="316340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1F0D046-BAB1-4F50-80F9-149594316F92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28ED02-6B6A-4BBC-A4A8-0C751CC4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278" y="1292240"/>
            <a:ext cx="4879985" cy="33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 servomotor representa o elo de ligação entre a mecânica e a eletrônica. A ordem seria a seguinte: o comando numérico, por meio de programação, envia a instrução ao driver, que aciona o motor, que executa o movimento de translação e/ou rotação.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5D07EB-CDB6-4BFF-98A8-5DE065740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37" y="1715406"/>
            <a:ext cx="4176000" cy="391454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D9C9CB5-99D1-44A6-AA6E-20FF3718B1B6}"/>
              </a:ext>
            </a:extLst>
          </p:cNvPr>
          <p:cNvSpPr/>
          <p:nvPr/>
        </p:nvSpPr>
        <p:spPr>
          <a:xfrm>
            <a:off x="0" y="0"/>
            <a:ext cx="4778477" cy="734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B83E56AE-AAF3-478E-9A0C-DB7C3E32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56" y="713911"/>
            <a:ext cx="3322189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dirty="0"/>
              <a:t>Máquinas CNC </a:t>
            </a:r>
            <a:endParaRPr lang="pt-BR" altLang="pt-BR" sz="2999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37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7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3|1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3|1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9|0.8|0.9|0.7|0.7|1.5|0.7|0.7|2.3|0.9|1.7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|4.8|6.3|4.4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3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.2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5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9|1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9|1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4|6.4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819</Words>
  <Application>Microsoft Office PowerPoint</Application>
  <PresentationFormat>Personalizar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120</cp:revision>
  <dcterms:created xsi:type="dcterms:W3CDTF">2022-01-16T23:09:25Z</dcterms:created>
  <dcterms:modified xsi:type="dcterms:W3CDTF">2022-04-14T02:25:18Z</dcterms:modified>
</cp:coreProperties>
</file>